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4" d="100"/>
          <a:sy n="204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3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4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2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FEA5B-6D23-F945-8426-50DA7138F2AF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AEF4-82AB-5F4D-9458-85371B39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14 at 11.10.30 A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9" y="3772561"/>
            <a:ext cx="7744222" cy="2779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668" y="260365"/>
            <a:ext cx="7706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C-Mod GPI shots </a:t>
            </a:r>
            <a:r>
              <a:rPr lang="en-US" sz="3600" b="1" u="sng" dirty="0" smtClean="0">
                <a:solidFill>
                  <a:srgbClr val="FF0000"/>
                </a:solidFill>
              </a:rPr>
              <a:t>for XGC-1 Comparison</a:t>
            </a:r>
            <a:endParaRPr lang="en-US" sz="3600" b="1" u="sng" dirty="0" smtClean="0">
              <a:solidFill>
                <a:srgbClr val="FF0000"/>
              </a:solidFill>
            </a:endParaRPr>
          </a:p>
          <a:p>
            <a:pPr algn="ctr"/>
            <a:endParaRPr lang="en-US" u="sng" dirty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/>
              <a:t>sz</a:t>
            </a:r>
            <a:r>
              <a:rPr lang="en-US" dirty="0" smtClean="0"/>
              <a:t> 9/</a:t>
            </a:r>
            <a:r>
              <a:rPr lang="en-US" dirty="0" smtClean="0"/>
              <a:t>15/</a:t>
            </a: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921" y="1707407"/>
            <a:ext cx="8435440" cy="176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 </a:t>
            </a: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Found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in GPI camera database </a:t>
            </a:r>
            <a:r>
              <a:rPr lang="en-US" sz="2400" dirty="0" smtClean="0">
                <a:solidFill>
                  <a:srgbClr val="0000FF"/>
                </a:solidFill>
              </a:rPr>
              <a:t>as </a:t>
            </a:r>
            <a:r>
              <a:rPr lang="en-US" sz="2400" dirty="0" smtClean="0">
                <a:solidFill>
                  <a:srgbClr val="0000FF"/>
                </a:solidFill>
              </a:rPr>
              <a:t>shots closest to 1100223012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	Several other shots of 1110120 and 1110121 are </a:t>
            </a:r>
            <a:r>
              <a:rPr lang="en-US" sz="2400" dirty="0" smtClean="0">
                <a:solidFill>
                  <a:srgbClr val="0000FF"/>
                </a:solidFill>
              </a:rPr>
              <a:t>very similar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•	Analysis </a:t>
            </a:r>
            <a:r>
              <a:rPr lang="en-US" sz="2400" dirty="0" smtClean="0">
                <a:solidFill>
                  <a:srgbClr val="0000FF"/>
                </a:solidFill>
              </a:rPr>
              <a:t>code </a:t>
            </a:r>
            <a:r>
              <a:rPr lang="en-US" sz="2400" dirty="0" smtClean="0">
                <a:solidFill>
                  <a:srgbClr val="0000FF"/>
                </a:solidFill>
              </a:rPr>
              <a:t>at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/</a:t>
            </a:r>
            <a:r>
              <a:rPr lang="en-US" sz="2400" dirty="0" err="1" smtClean="0">
                <a:solidFill>
                  <a:srgbClr val="0000FF"/>
                </a:solidFill>
              </a:rPr>
              <a:t>zweben</a:t>
            </a:r>
            <a:r>
              <a:rPr lang="en-US" sz="2400" dirty="0" smtClean="0">
                <a:solidFill>
                  <a:srgbClr val="0000FF"/>
                </a:solidFill>
              </a:rPr>
              <a:t>/phantom/phantom_XGC_15.pro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1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ms_mean @ 0.8 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3" y="3608664"/>
            <a:ext cx="4114800" cy="3086100"/>
          </a:xfrm>
          <a:prstGeom prst="rect">
            <a:avLst/>
          </a:prstGeom>
        </p:spPr>
      </p:pic>
      <p:pic>
        <p:nvPicPr>
          <p:cNvPr id="6" name="Picture 5" descr="tau @ 0.8 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18" y="3608664"/>
            <a:ext cx="4114800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552" y="1118644"/>
            <a:ext cx="57219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•  analysis done in columns #10-55,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converted to radius using </a:t>
            </a:r>
            <a:r>
              <a:rPr lang="en-US" dirty="0" err="1" smtClean="0">
                <a:solidFill>
                  <a:srgbClr val="0000FF"/>
                </a:solidFill>
              </a:rPr>
              <a:t>sz’s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usual GPI alignment algorithm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•  results in </a:t>
            </a:r>
            <a:r>
              <a:rPr lang="en-US" dirty="0" err="1" smtClean="0">
                <a:solidFill>
                  <a:srgbClr val="0000FF"/>
                </a:solidFill>
              </a:rPr>
              <a:t>KaleidaGraph</a:t>
            </a:r>
            <a:r>
              <a:rPr lang="en-US" dirty="0" smtClean="0">
                <a:solidFill>
                  <a:srgbClr val="0000FF"/>
                </a:solidFill>
              </a:rPr>
              <a:t> database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“XGC database 0.8 </a:t>
            </a:r>
            <a:r>
              <a:rPr lang="en-US" dirty="0" err="1" smtClean="0">
                <a:solidFill>
                  <a:srgbClr val="0000FF"/>
                </a:solidFill>
              </a:rPr>
              <a:t>MA.qda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•  </a:t>
            </a:r>
            <a:r>
              <a:rPr lang="en-US" dirty="0" smtClean="0">
                <a:solidFill>
                  <a:srgbClr val="0000FF"/>
                </a:solidFill>
              </a:rPr>
              <a:t>movies for these six </a:t>
            </a:r>
            <a:r>
              <a:rPr lang="en-US" smtClean="0">
                <a:solidFill>
                  <a:srgbClr val="0000FF"/>
                </a:solidFill>
              </a:rPr>
              <a:t>0.8 MA shots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http://w3.pppl.gov/~</a:t>
            </a:r>
            <a:r>
              <a:rPr lang="en-US" dirty="0" err="1">
                <a:solidFill>
                  <a:srgbClr val="0000FF"/>
                </a:solidFill>
              </a:rPr>
              <a:t>szweben</a:t>
            </a:r>
            <a:r>
              <a:rPr lang="en-US" dirty="0">
                <a:solidFill>
                  <a:srgbClr val="0000FF"/>
                </a:solidFill>
              </a:rPr>
              <a:t>/CMod2017/CMod2017.html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Iraw profile 0.8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18" y="742357"/>
            <a:ext cx="4114800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6348" y="227093"/>
            <a:ext cx="583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Turbulence Analysis Results 1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9747" y="2048143"/>
            <a:ext cx="125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ignal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22199" y="4170990"/>
            <a:ext cx="802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tau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8992" y="4830877"/>
            <a:ext cx="89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rms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783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pol @ 0.8 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6" y="686825"/>
            <a:ext cx="4114800" cy="3086100"/>
          </a:xfrm>
          <a:prstGeom prst="rect">
            <a:avLst/>
          </a:prstGeom>
        </p:spPr>
      </p:pic>
      <p:pic>
        <p:nvPicPr>
          <p:cNvPr id="7" name="Picture 6" descr="Lrad @ 0.8 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86" y="686825"/>
            <a:ext cx="4114800" cy="3086100"/>
          </a:xfrm>
          <a:prstGeom prst="rect">
            <a:avLst/>
          </a:prstGeom>
        </p:spPr>
      </p:pic>
      <p:pic>
        <p:nvPicPr>
          <p:cNvPr id="8" name="Picture 7" descr="Vy @ 0.8 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6" y="3716753"/>
            <a:ext cx="4114800" cy="3086100"/>
          </a:xfrm>
          <a:prstGeom prst="rect">
            <a:avLst/>
          </a:prstGeom>
        </p:spPr>
      </p:pic>
      <p:pic>
        <p:nvPicPr>
          <p:cNvPr id="9" name="Picture 8" descr="Vx (km_sec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86" y="3716753"/>
            <a:ext cx="4114800" cy="308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1582" y="235504"/>
            <a:ext cx="583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Turbulence Analysis </a:t>
            </a:r>
            <a:r>
              <a:rPr lang="en-US" sz="3600" b="1" u="sng" smtClean="0">
                <a:solidFill>
                  <a:srgbClr val="FF0000"/>
                </a:solidFill>
              </a:rPr>
              <a:t>Results 2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5881" y="1382028"/>
            <a:ext cx="970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Lpol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4031" y="1382028"/>
            <a:ext cx="100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Lrad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22839" y="4360737"/>
            <a:ext cx="103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V</a:t>
            </a:r>
            <a:r>
              <a:rPr lang="en-US" sz="3600" dirty="0" err="1" smtClean="0"/>
              <a:t>pol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59576" y="5649384"/>
            <a:ext cx="107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Vrad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092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331" y="361476"/>
            <a:ext cx="720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Tentative Summary for 0.8 MA Shots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7" y="1289263"/>
            <a:ext cx="84511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•	Average results within ±1 cm of </a:t>
            </a:r>
            <a:r>
              <a:rPr lang="en-US" sz="2400" dirty="0" err="1" smtClean="0">
                <a:solidFill>
                  <a:srgbClr val="0000FF"/>
                </a:solidFill>
              </a:rPr>
              <a:t>separatrix</a:t>
            </a:r>
            <a:r>
              <a:rPr lang="en-US" sz="2400" dirty="0" smtClean="0">
                <a:solidFill>
                  <a:srgbClr val="0000FF"/>
                </a:solidFill>
              </a:rPr>
              <a:t> for these shots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		</a:t>
            </a:r>
            <a:r>
              <a:rPr lang="en-US" dirty="0" err="1" smtClean="0">
                <a:solidFill>
                  <a:srgbClr val="660066"/>
                </a:solidFill>
              </a:rPr>
              <a:t>rms</a:t>
            </a:r>
            <a:r>
              <a:rPr lang="en-US" dirty="0" smtClean="0">
                <a:solidFill>
                  <a:srgbClr val="660066"/>
                </a:solidFill>
              </a:rPr>
              <a:t>/mean = 0.13±0.07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tau-auto  	= 21±9 µsec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</a:t>
            </a:r>
            <a:r>
              <a:rPr lang="en-US" dirty="0" err="1" smtClean="0">
                <a:solidFill>
                  <a:srgbClr val="660066"/>
                </a:solidFill>
              </a:rPr>
              <a:t>Lpol</a:t>
            </a:r>
            <a:r>
              <a:rPr lang="en-US" dirty="0" smtClean="0">
                <a:solidFill>
                  <a:srgbClr val="660066"/>
                </a:solidFill>
              </a:rPr>
              <a:t> 		= 1.3±0.6 cm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</a:t>
            </a:r>
            <a:r>
              <a:rPr lang="en-US" dirty="0" err="1" smtClean="0">
                <a:solidFill>
                  <a:srgbClr val="660066"/>
                </a:solidFill>
              </a:rPr>
              <a:t>Lrad</a:t>
            </a:r>
            <a:r>
              <a:rPr lang="en-US" dirty="0" smtClean="0">
                <a:solidFill>
                  <a:srgbClr val="660066"/>
                </a:solidFill>
              </a:rPr>
              <a:t> 		= 1.7±0.8 cm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</a:t>
            </a:r>
            <a:r>
              <a:rPr lang="en-US" dirty="0" err="1" smtClean="0">
                <a:solidFill>
                  <a:srgbClr val="660066"/>
                </a:solidFill>
              </a:rPr>
              <a:t>Vpol</a:t>
            </a:r>
            <a:r>
              <a:rPr lang="en-US" dirty="0" smtClean="0">
                <a:solidFill>
                  <a:srgbClr val="660066"/>
                </a:solidFill>
              </a:rPr>
              <a:t>		= -0.26±0.27 km/sec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</a:t>
            </a:r>
            <a:r>
              <a:rPr lang="en-US" dirty="0" err="1" smtClean="0">
                <a:solidFill>
                  <a:srgbClr val="660066"/>
                </a:solidFill>
              </a:rPr>
              <a:t>Vrad</a:t>
            </a:r>
            <a:r>
              <a:rPr lang="en-US" dirty="0">
                <a:solidFill>
                  <a:srgbClr val="660066"/>
                </a:solidFill>
              </a:rPr>
              <a:t>		= </a:t>
            </a:r>
            <a:r>
              <a:rPr lang="en-US" dirty="0" smtClean="0">
                <a:solidFill>
                  <a:srgbClr val="660066"/>
                </a:solidFill>
              </a:rPr>
              <a:t>0.22±0.19 </a:t>
            </a:r>
            <a:r>
              <a:rPr lang="en-US" dirty="0">
                <a:solidFill>
                  <a:srgbClr val="660066"/>
                </a:solidFill>
              </a:rPr>
              <a:t>km/</a:t>
            </a:r>
            <a:r>
              <a:rPr lang="en-US" dirty="0" smtClean="0">
                <a:solidFill>
                  <a:srgbClr val="660066"/>
                </a:solidFill>
              </a:rPr>
              <a:t>sec</a:t>
            </a:r>
          </a:p>
          <a:p>
            <a:endParaRPr lang="en-US" sz="2400" dirty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Some results need further checking before finalization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-  </a:t>
            </a:r>
            <a:r>
              <a:rPr lang="en-US" dirty="0" err="1" smtClean="0">
                <a:solidFill>
                  <a:srgbClr val="660066"/>
                </a:solidFill>
              </a:rPr>
              <a:t>separatrix</a:t>
            </a:r>
            <a:r>
              <a:rPr lang="en-US" dirty="0" smtClean="0">
                <a:solidFill>
                  <a:srgbClr val="660066"/>
                </a:solidFill>
              </a:rPr>
              <a:t> location with latest JT registration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-   long tau inside </a:t>
            </a:r>
            <a:r>
              <a:rPr lang="en-US" dirty="0" err="1" smtClean="0">
                <a:solidFill>
                  <a:srgbClr val="660066"/>
                </a:solidFill>
              </a:rPr>
              <a:t>separatrix</a:t>
            </a:r>
            <a:r>
              <a:rPr lang="en-US" dirty="0" smtClean="0">
                <a:solidFill>
                  <a:srgbClr val="660066"/>
                </a:solidFill>
              </a:rPr>
              <a:t> for 1110120 shots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-   high </a:t>
            </a:r>
            <a:r>
              <a:rPr lang="en-US" dirty="0" err="1" smtClean="0">
                <a:solidFill>
                  <a:srgbClr val="660066"/>
                </a:solidFill>
              </a:rPr>
              <a:t>Lpol</a:t>
            </a:r>
            <a:r>
              <a:rPr lang="en-US" dirty="0" smtClean="0">
                <a:solidFill>
                  <a:srgbClr val="660066"/>
                </a:solidFill>
              </a:rPr>
              <a:t> inside </a:t>
            </a:r>
            <a:r>
              <a:rPr lang="en-US" dirty="0" err="1">
                <a:solidFill>
                  <a:srgbClr val="660066"/>
                </a:solidFill>
              </a:rPr>
              <a:t>separatrix</a:t>
            </a:r>
            <a:r>
              <a:rPr lang="en-US" dirty="0">
                <a:solidFill>
                  <a:srgbClr val="660066"/>
                </a:solidFill>
              </a:rPr>
              <a:t> for </a:t>
            </a:r>
            <a:r>
              <a:rPr lang="en-US" dirty="0" smtClean="0">
                <a:solidFill>
                  <a:srgbClr val="660066"/>
                </a:solidFill>
              </a:rPr>
              <a:t>1110120 shots</a:t>
            </a:r>
          </a:p>
          <a:p>
            <a:r>
              <a:rPr lang="en-US" dirty="0">
                <a:solidFill>
                  <a:srgbClr val="660066"/>
                </a:solidFill>
              </a:rPr>
              <a:t>	</a:t>
            </a:r>
            <a:r>
              <a:rPr lang="en-US" dirty="0" smtClean="0">
                <a:solidFill>
                  <a:srgbClr val="660066"/>
                </a:solidFill>
              </a:rPr>
              <a:t>	-   sudden increase in </a:t>
            </a:r>
            <a:r>
              <a:rPr lang="en-US" dirty="0" err="1" smtClean="0">
                <a:solidFill>
                  <a:srgbClr val="660066"/>
                </a:solidFill>
              </a:rPr>
              <a:t>Lrad</a:t>
            </a:r>
            <a:r>
              <a:rPr lang="en-US" dirty="0" smtClean="0">
                <a:solidFill>
                  <a:srgbClr val="660066"/>
                </a:solidFill>
              </a:rPr>
              <a:t> for 1110121 shots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•	Should put these shots into context of larger database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	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49</Words>
  <Application>Microsoft Macintosh PowerPoint</Application>
  <PresentationFormat>On-screen Show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</dc:creator>
  <cp:lastModifiedBy>ARD</cp:lastModifiedBy>
  <cp:revision>28</cp:revision>
  <cp:lastPrinted>2017-09-15T14:16:00Z</cp:lastPrinted>
  <dcterms:created xsi:type="dcterms:W3CDTF">2017-09-12T17:16:45Z</dcterms:created>
  <dcterms:modified xsi:type="dcterms:W3CDTF">2017-09-15T14:25:31Z</dcterms:modified>
</cp:coreProperties>
</file>