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728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7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9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4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4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6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2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630E1-3C90-C146-BC7E-5AD146EFCD68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0E07-6758-F84F-B917-992B34961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7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Potential GPI Upgrades for 5-year plan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"/>
          <a:stretch/>
        </p:blipFill>
        <p:spPr>
          <a:xfrm>
            <a:off x="5617410" y="876300"/>
            <a:ext cx="3424910" cy="5918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7263" y="1157028"/>
            <a:ext cx="52537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Bay B:</a:t>
            </a:r>
          </a:p>
          <a:p>
            <a:pPr marL="684213" indent="-457200">
              <a:spcAft>
                <a:spcPts val="600"/>
              </a:spcAft>
              <a:buFont typeface="Wingdings" charset="0"/>
              <a:buChar char=""/>
            </a:pPr>
            <a:r>
              <a:rPr lang="en-US" sz="2800" dirty="0" smtClean="0"/>
              <a:t>20</a:t>
            </a:r>
            <a:r>
              <a:rPr lang="en-US" sz="2800" dirty="0"/>
              <a:t>° above </a:t>
            </a:r>
            <a:r>
              <a:rPr lang="en-US" sz="2800" dirty="0" smtClean="0"/>
              <a:t>midplane</a:t>
            </a:r>
          </a:p>
          <a:p>
            <a:pPr marL="681038" indent="-454025">
              <a:spcAft>
                <a:spcPts val="600"/>
              </a:spcAft>
            </a:pPr>
            <a:r>
              <a:rPr lang="en-US" sz="2800" dirty="0" smtClean="0">
                <a:sym typeface="Wingdings"/>
              </a:rPr>
              <a:t></a:t>
            </a:r>
            <a:r>
              <a:rPr lang="en-US" sz="2800" dirty="0"/>
              <a:t>	20° below midplane</a:t>
            </a:r>
            <a:r>
              <a:rPr lang="en-US" sz="2800" dirty="0"/>
              <a:t> </a:t>
            </a:r>
            <a:endParaRPr lang="en-US" sz="2800" b="1" dirty="0" smtClean="0"/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(2 views along common field line)</a:t>
            </a:r>
          </a:p>
          <a:p>
            <a:pPr>
              <a:spcAft>
                <a:spcPts val="600"/>
              </a:spcAft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Technical requirements: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Modify “elbow” to “tee”, using same re-entrant port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(move lower manifold down?)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(add shutter?)</a:t>
            </a:r>
            <a:endParaRPr lang="en-US" sz="2800" b="1" dirty="0" smtClean="0">
              <a:solidFill>
                <a:srgbClr val="376092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8341893" y="2820737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8347245" y="3561329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7573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Potential GPI Upgrades for 5-year plan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"/>
          <a:stretch/>
        </p:blipFill>
        <p:spPr>
          <a:xfrm>
            <a:off x="5617410" y="876300"/>
            <a:ext cx="3424910" cy="5918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7263" y="1143660"/>
            <a:ext cx="525379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Between Bays I &amp; J:</a:t>
            </a:r>
          </a:p>
          <a:p>
            <a:pPr marL="684213" indent="-457200"/>
            <a:r>
              <a:rPr lang="en-US" sz="2800" dirty="0">
                <a:sym typeface="Wingdings"/>
              </a:rPr>
              <a:t></a:t>
            </a:r>
            <a:r>
              <a:rPr lang="en-US" sz="2800" dirty="0"/>
              <a:t>	20° above midplane</a:t>
            </a:r>
          </a:p>
          <a:p>
            <a:pPr marL="684213" indent="-457200"/>
            <a:r>
              <a:rPr lang="en-US" sz="2800" dirty="0">
                <a:sym typeface="Wingdings"/>
              </a:rPr>
              <a:t></a:t>
            </a:r>
            <a:r>
              <a:rPr lang="en-US" sz="2800" dirty="0"/>
              <a:t>	20° above midplane</a:t>
            </a:r>
          </a:p>
          <a:p>
            <a:pPr marL="684213" indent="-457200">
              <a:buFont typeface="Wingdings" charset="0"/>
              <a:buChar char=""/>
            </a:pPr>
            <a:r>
              <a:rPr lang="en-US" sz="2800" dirty="0" smtClean="0"/>
              <a:t>~</a:t>
            </a:r>
            <a:r>
              <a:rPr lang="en-US" sz="2800" dirty="0"/>
              <a:t>40° below midplane</a:t>
            </a:r>
            <a:r>
              <a:rPr lang="en-US" sz="2800" dirty="0"/>
              <a:t> </a:t>
            </a:r>
          </a:p>
          <a:p>
            <a:pPr marL="227013"/>
            <a:r>
              <a:rPr lang="en-US" sz="2800" dirty="0" smtClean="0"/>
              <a:t>(</a:t>
            </a:r>
            <a:r>
              <a:rPr lang="en-US" sz="2800" dirty="0"/>
              <a:t>3</a:t>
            </a:r>
            <a:r>
              <a:rPr lang="en-US" sz="2800" dirty="0" smtClean="0"/>
              <a:t> views along common field line)</a:t>
            </a:r>
          </a:p>
          <a:p>
            <a:pPr>
              <a:spcAft>
                <a:spcPts val="600"/>
              </a:spcAft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Technical requirements: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Similar to Bay B installation 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(re-entrant “tee” viewport </a:t>
            </a:r>
          </a:p>
          <a:p>
            <a:pPr marL="227013">
              <a:spcAft>
                <a:spcPts val="600"/>
              </a:spcAft>
            </a:pPr>
            <a:r>
              <a:rPr lang="en-US" sz="2800" dirty="0"/>
              <a:t> </a:t>
            </a:r>
            <a:r>
              <a:rPr lang="en-US" sz="2800" dirty="0" smtClean="0"/>
              <a:t>with shutters).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Requires 3x gas manifolds </a:t>
            </a:r>
            <a:r>
              <a:rPr lang="en-US" sz="2800" dirty="0" smtClean="0">
                <a:sym typeface="Wingdings"/>
              </a:rPr>
              <a:t> </a:t>
            </a:r>
            <a:endParaRPr lang="en-US" sz="280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8341893" y="2820737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8347245" y="3561329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747057" y="4515834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3359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Potential GPI Upgrades for 5-year plan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"/>
          <a:stretch/>
        </p:blipFill>
        <p:spPr>
          <a:xfrm>
            <a:off x="5617410" y="876300"/>
            <a:ext cx="3424910" cy="5918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7263" y="1143660"/>
            <a:ext cx="525379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Inner Wall:</a:t>
            </a:r>
          </a:p>
          <a:p>
            <a:pPr marL="684213" indent="-457200">
              <a:buFont typeface="Wingdings" charset="0"/>
              <a:buChar char=""/>
            </a:pPr>
            <a:r>
              <a:rPr lang="en-US" sz="2800" dirty="0" smtClean="0"/>
              <a:t>Center</a:t>
            </a:r>
            <a:r>
              <a:rPr lang="en-US" sz="2800" dirty="0"/>
              <a:t>-stack puffer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spcAft>
                <a:spcPts val="600"/>
              </a:spcAft>
            </a:pP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Technical requirements:</a:t>
            </a:r>
          </a:p>
          <a:p>
            <a:pPr marL="227013">
              <a:spcAft>
                <a:spcPts val="600"/>
              </a:spcAft>
            </a:pPr>
            <a:r>
              <a:rPr lang="en-US" sz="2800" dirty="0"/>
              <a:t>U</a:t>
            </a:r>
            <a:r>
              <a:rPr lang="en-US" sz="2800" dirty="0" smtClean="0"/>
              <a:t>ses </a:t>
            </a:r>
            <a:r>
              <a:rPr lang="en-US" sz="2800" i="1" dirty="0" smtClean="0"/>
              <a:t>existing</a:t>
            </a:r>
            <a:r>
              <a:rPr lang="en-US" sz="2800" dirty="0" smtClean="0"/>
              <a:t> </a:t>
            </a:r>
            <a:r>
              <a:rPr lang="en-US" sz="2800" dirty="0"/>
              <a:t>viewport on Bay B (separate from the re-entrant port </a:t>
            </a:r>
            <a:r>
              <a:rPr lang="en-US" sz="2800" dirty="0" smtClean="0"/>
              <a:t>described before)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Uses </a:t>
            </a:r>
            <a:r>
              <a:rPr lang="en-US" sz="2800" i="1" dirty="0" smtClean="0"/>
              <a:t>existing</a:t>
            </a:r>
            <a:r>
              <a:rPr lang="en-US" sz="2800" dirty="0" smtClean="0"/>
              <a:t> inner-wall puffer installed </a:t>
            </a:r>
            <a:r>
              <a:rPr lang="en-US" sz="2800" dirty="0"/>
              <a:t>for </a:t>
            </a:r>
            <a:r>
              <a:rPr lang="en-US" sz="2800" dirty="0" smtClean="0"/>
              <a:t>NSTX-U fuelling</a:t>
            </a:r>
            <a:endParaRPr lang="en-US" sz="2800" dirty="0"/>
          </a:p>
          <a:p>
            <a:pPr>
              <a:spcAft>
                <a:spcPts val="600"/>
              </a:spcAft>
            </a:pPr>
            <a:endParaRPr lang="en-US" sz="2800" b="1" dirty="0" smtClean="0">
              <a:solidFill>
                <a:srgbClr val="376092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370111" y="3005204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1288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Potential GPI Upgrades for 5-year plan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"/>
          <a:stretch/>
        </p:blipFill>
        <p:spPr>
          <a:xfrm>
            <a:off x="5617410" y="876300"/>
            <a:ext cx="3424910" cy="5918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7263" y="1357548"/>
            <a:ext cx="5253790" cy="4355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Divertor (tangential view):</a:t>
            </a:r>
          </a:p>
          <a:p>
            <a:pPr marL="684213" indent="-457200">
              <a:buFont typeface="Wingdings" charset="0"/>
              <a:buChar char=""/>
            </a:pPr>
            <a:r>
              <a:rPr lang="en-US" sz="2800" dirty="0" smtClean="0"/>
              <a:t>Divertor </a:t>
            </a:r>
            <a:r>
              <a:rPr lang="en-US" sz="2800" dirty="0"/>
              <a:t>puffer</a:t>
            </a:r>
            <a:r>
              <a:rPr lang="en-US" sz="2800" dirty="0"/>
              <a:t> </a:t>
            </a:r>
            <a:endParaRPr lang="en-US" sz="2800" dirty="0" smtClean="0"/>
          </a:p>
          <a:p>
            <a:pPr marL="227013"/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Technical requirements:</a:t>
            </a:r>
          </a:p>
          <a:p>
            <a:pPr marL="227013">
              <a:spcAft>
                <a:spcPts val="600"/>
              </a:spcAft>
            </a:pPr>
            <a:r>
              <a:rPr lang="en-US" sz="2800" dirty="0"/>
              <a:t>U</a:t>
            </a:r>
            <a:r>
              <a:rPr lang="en-US" sz="2800" dirty="0" smtClean="0"/>
              <a:t>ses </a:t>
            </a:r>
            <a:r>
              <a:rPr lang="en-US" sz="2800" i="1" dirty="0" smtClean="0"/>
              <a:t>existing</a:t>
            </a:r>
            <a:r>
              <a:rPr lang="en-US" sz="2800" dirty="0" smtClean="0"/>
              <a:t> </a:t>
            </a:r>
            <a:r>
              <a:rPr lang="en-US" sz="2800" dirty="0"/>
              <a:t>viewport </a:t>
            </a:r>
            <a:r>
              <a:rPr lang="en-US" sz="2800" dirty="0" smtClean="0"/>
              <a:t>at Bay F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Uses </a:t>
            </a:r>
            <a:r>
              <a:rPr lang="en-US" sz="2800" i="1" dirty="0" smtClean="0"/>
              <a:t>existing</a:t>
            </a:r>
            <a:r>
              <a:rPr lang="en-US" sz="2800" dirty="0" smtClean="0"/>
              <a:t> puffer </a:t>
            </a:r>
            <a:r>
              <a:rPr lang="en-US" sz="2800" dirty="0"/>
              <a:t>in the divertor region</a:t>
            </a:r>
            <a:r>
              <a:rPr lang="en-US" sz="2800" dirty="0" smtClean="0"/>
              <a:t>.</a:t>
            </a:r>
          </a:p>
          <a:p>
            <a:pPr marL="227013">
              <a:spcAft>
                <a:spcPts val="600"/>
              </a:spcAft>
            </a:pPr>
            <a:endParaRPr lang="en-US" sz="2800" b="1" dirty="0" smtClean="0">
              <a:solidFill>
                <a:srgbClr val="376092"/>
              </a:solidFill>
            </a:endParaRPr>
          </a:p>
          <a:p>
            <a:pPr>
              <a:spcAft>
                <a:spcPts val="600"/>
              </a:spcAft>
            </a:pPr>
            <a:endParaRPr lang="en-US" sz="2800" b="1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838033" y="5384754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5917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3999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Potential GPI Upgrades for 5-year plan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9"/>
          <a:stretch/>
        </p:blipFill>
        <p:spPr>
          <a:xfrm>
            <a:off x="5617410" y="876300"/>
            <a:ext cx="3424910" cy="5918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7263" y="1357548"/>
            <a:ext cx="525379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Divertor (top-down view):</a:t>
            </a:r>
          </a:p>
          <a:p>
            <a:pPr marL="681038" indent="-454025"/>
            <a:r>
              <a:rPr lang="en-US" sz="2800" dirty="0">
                <a:sym typeface="Wingdings"/>
              </a:rPr>
              <a:t></a:t>
            </a:r>
            <a:r>
              <a:rPr lang="en-US" sz="2800" dirty="0"/>
              <a:t> </a:t>
            </a:r>
            <a:r>
              <a:rPr lang="en-US" sz="2800" dirty="0" smtClean="0"/>
              <a:t>	Divertor </a:t>
            </a:r>
            <a:r>
              <a:rPr lang="en-US" sz="2800" dirty="0"/>
              <a:t>puffer</a:t>
            </a:r>
            <a:r>
              <a:rPr lang="en-US" sz="2800" dirty="0"/>
              <a:t> </a:t>
            </a:r>
            <a:endParaRPr lang="en-US" sz="2800" dirty="0" smtClean="0"/>
          </a:p>
          <a:p>
            <a:pPr marL="227013"/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Technical requirements:</a:t>
            </a:r>
          </a:p>
          <a:p>
            <a:pPr marL="227013">
              <a:spcAft>
                <a:spcPts val="600"/>
              </a:spcAft>
            </a:pPr>
            <a:r>
              <a:rPr lang="en-US" sz="2800" dirty="0"/>
              <a:t>U</a:t>
            </a:r>
            <a:r>
              <a:rPr lang="en-US" sz="2800" dirty="0" smtClean="0"/>
              <a:t>ses </a:t>
            </a:r>
            <a:r>
              <a:rPr lang="en-US" sz="2800" i="1" dirty="0" smtClean="0"/>
              <a:t>existing</a:t>
            </a:r>
            <a:r>
              <a:rPr lang="en-US" sz="2800" dirty="0" smtClean="0"/>
              <a:t> </a:t>
            </a:r>
            <a:r>
              <a:rPr lang="en-US" sz="2800" dirty="0"/>
              <a:t>viewport </a:t>
            </a:r>
            <a:r>
              <a:rPr lang="en-US" sz="2800" dirty="0" smtClean="0"/>
              <a:t>at top of vessel at Bay E</a:t>
            </a:r>
          </a:p>
          <a:p>
            <a:pPr marL="227013">
              <a:spcAft>
                <a:spcPts val="600"/>
              </a:spcAft>
            </a:pPr>
            <a:r>
              <a:rPr lang="en-US" sz="2800" dirty="0" smtClean="0"/>
              <a:t>Uses </a:t>
            </a:r>
            <a:r>
              <a:rPr lang="en-US" sz="2800" i="1" dirty="0" smtClean="0"/>
              <a:t>existing</a:t>
            </a:r>
            <a:r>
              <a:rPr lang="en-US" sz="2800" dirty="0" smtClean="0"/>
              <a:t> puffer </a:t>
            </a:r>
            <a:r>
              <a:rPr lang="en-US" sz="2800" dirty="0"/>
              <a:t>in the divertor region</a:t>
            </a:r>
            <a:r>
              <a:rPr lang="en-US" sz="2800" dirty="0" smtClean="0"/>
              <a:t>.</a:t>
            </a:r>
          </a:p>
          <a:p>
            <a:pPr marL="227013">
              <a:spcAft>
                <a:spcPts val="600"/>
              </a:spcAft>
            </a:pPr>
            <a:endParaRPr lang="en-US" sz="2800" b="1" dirty="0" smtClean="0">
              <a:solidFill>
                <a:srgbClr val="376092"/>
              </a:solidFill>
            </a:endParaRPr>
          </a:p>
          <a:p>
            <a:pPr>
              <a:spcAft>
                <a:spcPts val="600"/>
              </a:spcAft>
            </a:pPr>
            <a:endParaRPr lang="en-US" sz="2800" b="1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838033" y="5384754"/>
            <a:ext cx="600188" cy="600188"/>
          </a:xfrm>
          <a:prstGeom prst="ellipse">
            <a:avLst/>
          </a:prstGeom>
          <a:noFill/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0155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128</Words>
  <Application>Microsoft Macintosh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</dc:creator>
  <cp:lastModifiedBy>Tobin Munsat</cp:lastModifiedBy>
  <cp:revision>33</cp:revision>
  <dcterms:created xsi:type="dcterms:W3CDTF">2013-04-30T17:50:34Z</dcterms:created>
  <dcterms:modified xsi:type="dcterms:W3CDTF">2013-05-02T20:50:32Z</dcterms:modified>
</cp:coreProperties>
</file>