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62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95" d="100"/>
          <a:sy n="95" d="100"/>
        </p:scale>
        <p:origin x="-1728" y="-3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630E1-3C90-C146-BC7E-5AD146EFCD68}" type="datetimeFigureOut">
              <a:rPr lang="en-US" smtClean="0"/>
              <a:t>5/2/13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60E07-6758-F84F-B917-992B34961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770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630E1-3C90-C146-BC7E-5AD146EFCD68}" type="datetimeFigureOut">
              <a:rPr lang="en-US" smtClean="0"/>
              <a:t>5/2/13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60E07-6758-F84F-B917-992B34961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793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630E1-3C90-C146-BC7E-5AD146EFCD68}" type="datetimeFigureOut">
              <a:rPr lang="en-US" smtClean="0"/>
              <a:t>5/2/13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60E07-6758-F84F-B917-992B34961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285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630E1-3C90-C146-BC7E-5AD146EFCD68}" type="datetimeFigureOut">
              <a:rPr lang="en-US" smtClean="0"/>
              <a:t>5/2/13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60E07-6758-F84F-B917-992B34961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943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630E1-3C90-C146-BC7E-5AD146EFCD68}" type="datetimeFigureOut">
              <a:rPr lang="en-US" smtClean="0"/>
              <a:t>5/2/13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60E07-6758-F84F-B917-992B34961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789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630E1-3C90-C146-BC7E-5AD146EFCD68}" type="datetimeFigureOut">
              <a:rPr lang="en-US" smtClean="0"/>
              <a:t>5/2/13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60E07-6758-F84F-B917-992B34961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345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630E1-3C90-C146-BC7E-5AD146EFCD68}" type="datetimeFigureOut">
              <a:rPr lang="en-US" smtClean="0"/>
              <a:t>5/2/13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60E07-6758-F84F-B917-992B34961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921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630E1-3C90-C146-BC7E-5AD146EFCD68}" type="datetimeFigureOut">
              <a:rPr lang="en-US" smtClean="0"/>
              <a:t>5/2/13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60E07-6758-F84F-B917-992B34961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572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630E1-3C90-C146-BC7E-5AD146EFCD68}" type="datetimeFigureOut">
              <a:rPr lang="en-US" smtClean="0"/>
              <a:t>5/2/13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60E07-6758-F84F-B917-992B34961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419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630E1-3C90-C146-BC7E-5AD146EFCD68}" type="datetimeFigureOut">
              <a:rPr lang="en-US" smtClean="0"/>
              <a:t>5/2/13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60E07-6758-F84F-B917-992B34961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162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630E1-3C90-C146-BC7E-5AD146EFCD68}" type="datetimeFigureOut">
              <a:rPr lang="en-US" smtClean="0"/>
              <a:t>5/2/13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60E07-6758-F84F-B917-992B34961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827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4630E1-3C90-C146-BC7E-5AD146EFCD68}" type="datetimeFigureOut">
              <a:rPr lang="en-US" smtClean="0"/>
              <a:t>5/2/13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160E07-6758-F84F-B917-992B34961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878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3999" cy="6001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3600" b="1" dirty="0" smtClean="0">
                <a:solidFill>
                  <a:srgbClr val="FF0000"/>
                </a:solidFill>
              </a:rPr>
              <a:t>Potential GPI Upgrades for 5-year plan</a:t>
            </a:r>
          </a:p>
        </p:txBody>
      </p:sp>
      <p:pic>
        <p:nvPicPr>
          <p:cNvPr id="3" name="Picture 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69"/>
          <a:stretch/>
        </p:blipFill>
        <p:spPr>
          <a:xfrm>
            <a:off x="5617410" y="876300"/>
            <a:ext cx="3424910" cy="591896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27263" y="1157028"/>
            <a:ext cx="525379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800" b="1" dirty="0" smtClean="0"/>
              <a:t>Bay B:</a:t>
            </a:r>
          </a:p>
          <a:p>
            <a:pPr marL="684213" indent="-457200">
              <a:spcAft>
                <a:spcPts val="600"/>
              </a:spcAft>
              <a:buFont typeface="Wingdings" charset="0"/>
              <a:buChar char=""/>
            </a:pPr>
            <a:r>
              <a:rPr lang="en-US" sz="2800" dirty="0" smtClean="0"/>
              <a:t>20</a:t>
            </a:r>
            <a:r>
              <a:rPr lang="en-US" sz="2800" dirty="0"/>
              <a:t>° above </a:t>
            </a:r>
            <a:r>
              <a:rPr lang="en-US" sz="2800" dirty="0" smtClean="0"/>
              <a:t>midplane</a:t>
            </a:r>
          </a:p>
          <a:p>
            <a:pPr marL="681038" indent="-454025">
              <a:spcAft>
                <a:spcPts val="600"/>
              </a:spcAft>
            </a:pPr>
            <a:r>
              <a:rPr lang="en-US" sz="2800" dirty="0" smtClean="0">
                <a:sym typeface="Wingdings"/>
              </a:rPr>
              <a:t></a:t>
            </a:r>
            <a:r>
              <a:rPr lang="en-US" sz="2800" dirty="0"/>
              <a:t>	20° below midplane</a:t>
            </a:r>
            <a:r>
              <a:rPr lang="en-US" sz="2800" dirty="0"/>
              <a:t> </a:t>
            </a:r>
            <a:endParaRPr lang="en-US" sz="2800" b="1" dirty="0" smtClean="0"/>
          </a:p>
          <a:p>
            <a:pPr marL="227013">
              <a:spcAft>
                <a:spcPts val="600"/>
              </a:spcAft>
            </a:pPr>
            <a:r>
              <a:rPr lang="en-US" sz="2800" dirty="0" smtClean="0"/>
              <a:t>(2 views along common field line)</a:t>
            </a:r>
          </a:p>
          <a:p>
            <a:pPr>
              <a:spcAft>
                <a:spcPts val="600"/>
              </a:spcAft>
            </a:pPr>
            <a:endParaRPr lang="en-US" sz="2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spcAft>
                <a:spcPts val="600"/>
              </a:spcAft>
            </a:pP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Technical requirements:</a:t>
            </a:r>
          </a:p>
          <a:p>
            <a:pPr marL="227013">
              <a:spcAft>
                <a:spcPts val="600"/>
              </a:spcAft>
            </a:pPr>
            <a:r>
              <a:rPr lang="en-US" sz="2800" dirty="0" smtClean="0"/>
              <a:t>Modify “elbow” to “tee”, using same re-entrant port</a:t>
            </a:r>
          </a:p>
          <a:p>
            <a:pPr marL="227013">
              <a:spcAft>
                <a:spcPts val="600"/>
              </a:spcAft>
            </a:pPr>
            <a:r>
              <a:rPr lang="en-US" sz="2800" dirty="0" smtClean="0"/>
              <a:t>(move lower manifold down?)</a:t>
            </a:r>
          </a:p>
          <a:p>
            <a:pPr marL="227013">
              <a:spcAft>
                <a:spcPts val="600"/>
              </a:spcAft>
            </a:pPr>
            <a:r>
              <a:rPr lang="en-US" sz="2800" dirty="0" smtClean="0"/>
              <a:t>(add shutter?)</a:t>
            </a:r>
            <a:endParaRPr lang="en-US" sz="2800" b="1" dirty="0" smtClean="0">
              <a:solidFill>
                <a:srgbClr val="376092"/>
              </a:solidFill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>
          <a:xfrm>
            <a:off x="8341893" y="2820737"/>
            <a:ext cx="600188" cy="600188"/>
          </a:xfrm>
          <a:prstGeom prst="ellipse">
            <a:avLst/>
          </a:prstGeom>
          <a:noFill/>
          <a:ln w="1016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57150" cmpd="sng">
                <a:solidFill>
                  <a:schemeClr val="tx1"/>
                </a:solidFill>
              </a:ln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>
          <a:xfrm>
            <a:off x="8347245" y="3561329"/>
            <a:ext cx="600188" cy="600188"/>
          </a:xfrm>
          <a:prstGeom prst="ellipse">
            <a:avLst/>
          </a:prstGeom>
          <a:noFill/>
          <a:ln w="1016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57150" cmpd="sng">
                <a:solidFill>
                  <a:schemeClr val="tx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2775738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3999" cy="6001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3600" b="1" dirty="0" smtClean="0">
                <a:solidFill>
                  <a:srgbClr val="FF0000"/>
                </a:solidFill>
              </a:rPr>
              <a:t>Potential GPI Upgrades for 5-year plan</a:t>
            </a:r>
          </a:p>
        </p:txBody>
      </p:sp>
      <p:pic>
        <p:nvPicPr>
          <p:cNvPr id="3" name="Picture 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69"/>
          <a:stretch/>
        </p:blipFill>
        <p:spPr>
          <a:xfrm>
            <a:off x="5617410" y="876300"/>
            <a:ext cx="3424910" cy="591896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27263" y="1143660"/>
            <a:ext cx="525379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800" b="1" dirty="0" smtClean="0"/>
              <a:t>Between Bays I &amp; J:</a:t>
            </a:r>
          </a:p>
          <a:p>
            <a:pPr marL="684213" indent="-457200"/>
            <a:r>
              <a:rPr lang="en-US" sz="2800" dirty="0">
                <a:sym typeface="Wingdings"/>
              </a:rPr>
              <a:t></a:t>
            </a:r>
            <a:r>
              <a:rPr lang="en-US" sz="2800" dirty="0"/>
              <a:t>	20° above midplane</a:t>
            </a:r>
          </a:p>
          <a:p>
            <a:pPr marL="684213" indent="-457200"/>
            <a:r>
              <a:rPr lang="en-US" sz="2800" dirty="0">
                <a:sym typeface="Wingdings"/>
              </a:rPr>
              <a:t></a:t>
            </a:r>
            <a:r>
              <a:rPr lang="en-US" sz="2800" dirty="0"/>
              <a:t>	20° above midplane</a:t>
            </a:r>
          </a:p>
          <a:p>
            <a:pPr marL="684213" indent="-457200">
              <a:buFont typeface="Wingdings" charset="0"/>
              <a:buChar char=""/>
            </a:pPr>
            <a:r>
              <a:rPr lang="en-US" sz="2800" dirty="0" smtClean="0"/>
              <a:t>~</a:t>
            </a:r>
            <a:r>
              <a:rPr lang="en-US" sz="2800" dirty="0"/>
              <a:t>40° below midplane</a:t>
            </a:r>
            <a:r>
              <a:rPr lang="en-US" sz="2800" dirty="0"/>
              <a:t> </a:t>
            </a:r>
          </a:p>
          <a:p>
            <a:pPr marL="227013"/>
            <a:r>
              <a:rPr lang="en-US" sz="2800" dirty="0" smtClean="0"/>
              <a:t>(</a:t>
            </a:r>
            <a:r>
              <a:rPr lang="en-US" sz="2800" dirty="0"/>
              <a:t>3</a:t>
            </a:r>
            <a:r>
              <a:rPr lang="en-US" sz="2800" dirty="0" smtClean="0"/>
              <a:t> views along common field line)</a:t>
            </a:r>
          </a:p>
          <a:p>
            <a:pPr>
              <a:spcAft>
                <a:spcPts val="600"/>
              </a:spcAft>
            </a:pPr>
            <a:endParaRPr lang="en-US" sz="2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spcAft>
                <a:spcPts val="600"/>
              </a:spcAft>
            </a:pP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Technical requirements:</a:t>
            </a:r>
          </a:p>
          <a:p>
            <a:pPr marL="227013">
              <a:spcAft>
                <a:spcPts val="600"/>
              </a:spcAft>
            </a:pPr>
            <a:r>
              <a:rPr lang="en-US" sz="2800" dirty="0" smtClean="0"/>
              <a:t>Similar to Bay B installation </a:t>
            </a:r>
          </a:p>
          <a:p>
            <a:pPr marL="227013">
              <a:spcAft>
                <a:spcPts val="600"/>
              </a:spcAft>
            </a:pPr>
            <a:r>
              <a:rPr lang="en-US" sz="2800" dirty="0" smtClean="0"/>
              <a:t>(re-entrant “tee” viewport </a:t>
            </a:r>
          </a:p>
          <a:p>
            <a:pPr marL="227013">
              <a:spcAft>
                <a:spcPts val="600"/>
              </a:spcAft>
            </a:pPr>
            <a:r>
              <a:rPr lang="en-US" sz="2800" dirty="0"/>
              <a:t> </a:t>
            </a:r>
            <a:r>
              <a:rPr lang="en-US" sz="2800" dirty="0" smtClean="0"/>
              <a:t>with shutters).</a:t>
            </a:r>
          </a:p>
          <a:p>
            <a:pPr marL="227013">
              <a:spcAft>
                <a:spcPts val="600"/>
              </a:spcAft>
            </a:pPr>
            <a:r>
              <a:rPr lang="en-US" sz="2800" dirty="0" smtClean="0"/>
              <a:t>Requires 3x gas manifolds </a:t>
            </a:r>
            <a:r>
              <a:rPr lang="en-US" sz="2800" dirty="0" smtClean="0">
                <a:sym typeface="Wingdings"/>
              </a:rPr>
              <a:t> </a:t>
            </a:r>
            <a:endParaRPr lang="en-US" sz="2800" dirty="0"/>
          </a:p>
        </p:txBody>
      </p:sp>
      <p:sp>
        <p:nvSpPr>
          <p:cNvPr id="5" name="Oval 4"/>
          <p:cNvSpPr>
            <a:spLocks noChangeAspect="1"/>
          </p:cNvSpPr>
          <p:nvPr/>
        </p:nvSpPr>
        <p:spPr>
          <a:xfrm>
            <a:off x="8341893" y="2820737"/>
            <a:ext cx="600188" cy="600188"/>
          </a:xfrm>
          <a:prstGeom prst="ellipse">
            <a:avLst/>
          </a:prstGeom>
          <a:noFill/>
          <a:ln w="1016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57150" cmpd="sng">
                <a:solidFill>
                  <a:schemeClr val="tx1"/>
                </a:solidFill>
              </a:ln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>
          <a:xfrm>
            <a:off x="8347245" y="3561329"/>
            <a:ext cx="600188" cy="600188"/>
          </a:xfrm>
          <a:prstGeom prst="ellipse">
            <a:avLst/>
          </a:prstGeom>
          <a:noFill/>
          <a:ln w="1016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57150" cmpd="sng">
                <a:solidFill>
                  <a:schemeClr val="tx1"/>
                </a:solidFill>
              </a:ln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>
          <a:xfrm>
            <a:off x="7747057" y="4515834"/>
            <a:ext cx="600188" cy="600188"/>
          </a:xfrm>
          <a:prstGeom prst="ellipse">
            <a:avLst/>
          </a:prstGeom>
          <a:noFill/>
          <a:ln w="1016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57150" cmpd="sng">
                <a:solidFill>
                  <a:schemeClr val="tx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1033594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3999" cy="6001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3600" b="1" dirty="0" smtClean="0">
                <a:solidFill>
                  <a:srgbClr val="FF0000"/>
                </a:solidFill>
              </a:rPr>
              <a:t>Potential GPI Upgrades for 5-year plan</a:t>
            </a:r>
          </a:p>
        </p:txBody>
      </p:sp>
      <p:pic>
        <p:nvPicPr>
          <p:cNvPr id="3" name="Picture 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69"/>
          <a:stretch/>
        </p:blipFill>
        <p:spPr>
          <a:xfrm>
            <a:off x="5617410" y="876300"/>
            <a:ext cx="3424910" cy="591896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27263" y="1143660"/>
            <a:ext cx="5253790" cy="4785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800" b="1" dirty="0" smtClean="0"/>
              <a:t>Inner Wall:</a:t>
            </a:r>
          </a:p>
          <a:p>
            <a:pPr marL="684213" indent="-457200">
              <a:buFont typeface="Wingdings" charset="0"/>
              <a:buChar char=""/>
            </a:pPr>
            <a:r>
              <a:rPr lang="en-US" sz="2800" dirty="0" smtClean="0"/>
              <a:t>Center</a:t>
            </a:r>
            <a:r>
              <a:rPr lang="en-US" sz="2800" dirty="0"/>
              <a:t>-stack puffer</a:t>
            </a:r>
            <a:r>
              <a:rPr lang="en-US" sz="2800" dirty="0"/>
              <a:t> </a:t>
            </a:r>
            <a:endParaRPr lang="en-US" sz="2800" dirty="0" smtClean="0"/>
          </a:p>
          <a:p>
            <a:pPr>
              <a:spcAft>
                <a:spcPts val="600"/>
              </a:spcAft>
            </a:pPr>
            <a:endParaRPr lang="en-US" sz="2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spcAft>
                <a:spcPts val="600"/>
              </a:spcAft>
            </a:pP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Technical requirements:</a:t>
            </a:r>
          </a:p>
          <a:p>
            <a:pPr marL="227013">
              <a:spcAft>
                <a:spcPts val="600"/>
              </a:spcAft>
            </a:pPr>
            <a:r>
              <a:rPr lang="en-US" sz="2800" dirty="0"/>
              <a:t>U</a:t>
            </a:r>
            <a:r>
              <a:rPr lang="en-US" sz="2800" dirty="0" smtClean="0"/>
              <a:t>ses </a:t>
            </a:r>
            <a:r>
              <a:rPr lang="en-US" sz="2800" i="1" dirty="0" smtClean="0"/>
              <a:t>existing</a:t>
            </a:r>
            <a:r>
              <a:rPr lang="en-US" sz="2800" dirty="0" smtClean="0"/>
              <a:t> </a:t>
            </a:r>
            <a:r>
              <a:rPr lang="en-US" sz="2800" dirty="0"/>
              <a:t>viewport on Bay B (separate from the re-entrant port </a:t>
            </a:r>
            <a:r>
              <a:rPr lang="en-US" sz="2800" dirty="0" smtClean="0"/>
              <a:t>described before)</a:t>
            </a:r>
          </a:p>
          <a:p>
            <a:pPr marL="227013">
              <a:spcAft>
                <a:spcPts val="600"/>
              </a:spcAft>
            </a:pPr>
            <a:r>
              <a:rPr lang="en-US" sz="2800" dirty="0" smtClean="0"/>
              <a:t>Uses </a:t>
            </a:r>
            <a:r>
              <a:rPr lang="en-US" sz="2800" i="1" dirty="0" smtClean="0"/>
              <a:t>existing</a:t>
            </a:r>
            <a:r>
              <a:rPr lang="en-US" sz="2800" dirty="0" smtClean="0"/>
              <a:t> inner-wall puffer installed </a:t>
            </a:r>
            <a:r>
              <a:rPr lang="en-US" sz="2800" dirty="0"/>
              <a:t>for </a:t>
            </a:r>
            <a:r>
              <a:rPr lang="en-US" sz="2800" dirty="0" smtClean="0"/>
              <a:t>NSTX-U fuelling</a:t>
            </a:r>
            <a:endParaRPr lang="en-US" sz="2800" dirty="0"/>
          </a:p>
          <a:p>
            <a:pPr>
              <a:spcAft>
                <a:spcPts val="600"/>
              </a:spcAft>
            </a:pPr>
            <a:endParaRPr lang="en-US" sz="2800" b="1" dirty="0" smtClean="0">
              <a:solidFill>
                <a:srgbClr val="376092"/>
              </a:solidFill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>
          <a:xfrm>
            <a:off x="6370111" y="3005204"/>
            <a:ext cx="600188" cy="600188"/>
          </a:xfrm>
          <a:prstGeom prst="ellipse">
            <a:avLst/>
          </a:prstGeom>
          <a:noFill/>
          <a:ln w="1016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57150" cmpd="sng">
                <a:solidFill>
                  <a:schemeClr val="tx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712880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3999" cy="6001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3600" b="1" dirty="0" smtClean="0">
                <a:solidFill>
                  <a:srgbClr val="FF0000"/>
                </a:solidFill>
              </a:rPr>
              <a:t>Potential GPI Upgrades for 5-year plan</a:t>
            </a:r>
          </a:p>
        </p:txBody>
      </p:sp>
      <p:pic>
        <p:nvPicPr>
          <p:cNvPr id="3" name="Picture 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69"/>
          <a:stretch/>
        </p:blipFill>
        <p:spPr>
          <a:xfrm>
            <a:off x="5617410" y="876300"/>
            <a:ext cx="3424910" cy="591896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27263" y="1357548"/>
            <a:ext cx="5253790" cy="43550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800" b="1" dirty="0" smtClean="0"/>
              <a:t>Divertor (tangential view):</a:t>
            </a:r>
          </a:p>
          <a:p>
            <a:pPr marL="684213" indent="-457200">
              <a:buFont typeface="Wingdings" charset="0"/>
              <a:buChar char=""/>
            </a:pPr>
            <a:r>
              <a:rPr lang="en-US" sz="2800" dirty="0" smtClean="0"/>
              <a:t>Divertor </a:t>
            </a:r>
            <a:r>
              <a:rPr lang="en-US" sz="2800" dirty="0"/>
              <a:t>puffer</a:t>
            </a:r>
            <a:r>
              <a:rPr lang="en-US" sz="2800" dirty="0"/>
              <a:t> </a:t>
            </a:r>
            <a:endParaRPr lang="en-US" sz="2800" dirty="0" smtClean="0"/>
          </a:p>
          <a:p>
            <a:pPr marL="227013"/>
            <a:endParaRPr lang="en-US" sz="2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spcAft>
                <a:spcPts val="600"/>
              </a:spcAft>
            </a:pP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Technical requirements:</a:t>
            </a:r>
          </a:p>
          <a:p>
            <a:pPr marL="227013">
              <a:spcAft>
                <a:spcPts val="600"/>
              </a:spcAft>
            </a:pPr>
            <a:r>
              <a:rPr lang="en-US" sz="2800" dirty="0"/>
              <a:t>U</a:t>
            </a:r>
            <a:r>
              <a:rPr lang="en-US" sz="2800" dirty="0" smtClean="0"/>
              <a:t>ses </a:t>
            </a:r>
            <a:r>
              <a:rPr lang="en-US" sz="2800" i="1" dirty="0" smtClean="0"/>
              <a:t>existing</a:t>
            </a:r>
            <a:r>
              <a:rPr lang="en-US" sz="2800" dirty="0" smtClean="0"/>
              <a:t> </a:t>
            </a:r>
            <a:r>
              <a:rPr lang="en-US" sz="2800" dirty="0"/>
              <a:t>viewport </a:t>
            </a:r>
            <a:r>
              <a:rPr lang="en-US" sz="2800" dirty="0" smtClean="0"/>
              <a:t>at Bay F</a:t>
            </a:r>
          </a:p>
          <a:p>
            <a:pPr marL="227013">
              <a:spcAft>
                <a:spcPts val="600"/>
              </a:spcAft>
            </a:pPr>
            <a:r>
              <a:rPr lang="en-US" sz="2800" dirty="0" smtClean="0"/>
              <a:t>Uses </a:t>
            </a:r>
            <a:r>
              <a:rPr lang="en-US" sz="2800" i="1" dirty="0" smtClean="0"/>
              <a:t>existing</a:t>
            </a:r>
            <a:r>
              <a:rPr lang="en-US" sz="2800" dirty="0" smtClean="0"/>
              <a:t> puffer </a:t>
            </a:r>
            <a:r>
              <a:rPr lang="en-US" sz="2800" dirty="0"/>
              <a:t>in the divertor region</a:t>
            </a:r>
            <a:r>
              <a:rPr lang="en-US" sz="2800" dirty="0" smtClean="0"/>
              <a:t>.</a:t>
            </a:r>
          </a:p>
          <a:p>
            <a:pPr marL="227013">
              <a:spcAft>
                <a:spcPts val="600"/>
              </a:spcAft>
            </a:pPr>
            <a:endParaRPr lang="en-US" sz="2800" b="1" dirty="0" smtClean="0">
              <a:solidFill>
                <a:srgbClr val="376092"/>
              </a:solidFill>
            </a:endParaRPr>
          </a:p>
          <a:p>
            <a:pPr>
              <a:spcAft>
                <a:spcPts val="600"/>
              </a:spcAft>
            </a:pPr>
            <a:endParaRPr lang="en-US" sz="2800" b="1" dirty="0"/>
          </a:p>
        </p:txBody>
      </p:sp>
      <p:sp>
        <p:nvSpPr>
          <p:cNvPr id="5" name="Oval 4"/>
          <p:cNvSpPr>
            <a:spLocks noChangeAspect="1"/>
          </p:cNvSpPr>
          <p:nvPr/>
        </p:nvSpPr>
        <p:spPr>
          <a:xfrm>
            <a:off x="6838033" y="5384754"/>
            <a:ext cx="600188" cy="600188"/>
          </a:xfrm>
          <a:prstGeom prst="ellipse">
            <a:avLst/>
          </a:prstGeom>
          <a:noFill/>
          <a:ln w="1016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57150" cmpd="sng">
                <a:solidFill>
                  <a:schemeClr val="tx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14591712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3999" cy="6001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3600" b="1" dirty="0" smtClean="0">
                <a:solidFill>
                  <a:srgbClr val="FF0000"/>
                </a:solidFill>
              </a:rPr>
              <a:t>Potential GPI Upgrades for 5-year plan</a:t>
            </a:r>
          </a:p>
        </p:txBody>
      </p:sp>
      <p:pic>
        <p:nvPicPr>
          <p:cNvPr id="3" name="Picture 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69"/>
          <a:stretch/>
        </p:blipFill>
        <p:spPr>
          <a:xfrm>
            <a:off x="5617410" y="876300"/>
            <a:ext cx="3424910" cy="591896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27263" y="1357548"/>
            <a:ext cx="5253790" cy="4785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800" b="1" dirty="0" smtClean="0"/>
              <a:t>Divertor (top-down view):</a:t>
            </a:r>
          </a:p>
          <a:p>
            <a:pPr marL="681038" indent="-454025"/>
            <a:r>
              <a:rPr lang="en-US" sz="2800" dirty="0">
                <a:sym typeface="Wingdings"/>
              </a:rPr>
              <a:t></a:t>
            </a:r>
            <a:r>
              <a:rPr lang="en-US" sz="2800" dirty="0"/>
              <a:t> </a:t>
            </a:r>
            <a:r>
              <a:rPr lang="en-US" sz="2800" dirty="0" smtClean="0"/>
              <a:t>	Divertor </a:t>
            </a:r>
            <a:r>
              <a:rPr lang="en-US" sz="2800" dirty="0"/>
              <a:t>puffer</a:t>
            </a:r>
            <a:r>
              <a:rPr lang="en-US" sz="2800" dirty="0"/>
              <a:t> </a:t>
            </a:r>
            <a:endParaRPr lang="en-US" sz="2800" dirty="0" smtClean="0"/>
          </a:p>
          <a:p>
            <a:pPr marL="227013"/>
            <a:endParaRPr lang="en-US" sz="2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spcAft>
                <a:spcPts val="600"/>
              </a:spcAft>
            </a:pP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Technical requirements:</a:t>
            </a:r>
          </a:p>
          <a:p>
            <a:pPr marL="227013">
              <a:spcAft>
                <a:spcPts val="600"/>
              </a:spcAft>
            </a:pPr>
            <a:r>
              <a:rPr lang="en-US" sz="2800" dirty="0"/>
              <a:t>U</a:t>
            </a:r>
            <a:r>
              <a:rPr lang="en-US" sz="2800" dirty="0" smtClean="0"/>
              <a:t>ses </a:t>
            </a:r>
            <a:r>
              <a:rPr lang="en-US" sz="2800" i="1" dirty="0" smtClean="0"/>
              <a:t>existing</a:t>
            </a:r>
            <a:r>
              <a:rPr lang="en-US" sz="2800" dirty="0" smtClean="0"/>
              <a:t> </a:t>
            </a:r>
            <a:r>
              <a:rPr lang="en-US" sz="2800" dirty="0"/>
              <a:t>viewport </a:t>
            </a:r>
            <a:r>
              <a:rPr lang="en-US" sz="2800" dirty="0" smtClean="0"/>
              <a:t>at top of vessel at Bay E</a:t>
            </a:r>
          </a:p>
          <a:p>
            <a:pPr marL="227013">
              <a:spcAft>
                <a:spcPts val="600"/>
              </a:spcAft>
            </a:pPr>
            <a:r>
              <a:rPr lang="en-US" sz="2800" dirty="0" smtClean="0"/>
              <a:t>Uses </a:t>
            </a:r>
            <a:r>
              <a:rPr lang="en-US" sz="2800" i="1" dirty="0" smtClean="0"/>
              <a:t>existing</a:t>
            </a:r>
            <a:r>
              <a:rPr lang="en-US" sz="2800" dirty="0" smtClean="0"/>
              <a:t> puffer </a:t>
            </a:r>
            <a:r>
              <a:rPr lang="en-US" sz="2800" dirty="0"/>
              <a:t>in the divertor region</a:t>
            </a:r>
            <a:r>
              <a:rPr lang="en-US" sz="2800" dirty="0" smtClean="0"/>
              <a:t>.</a:t>
            </a:r>
          </a:p>
          <a:p>
            <a:pPr marL="227013">
              <a:spcAft>
                <a:spcPts val="600"/>
              </a:spcAft>
            </a:pPr>
            <a:endParaRPr lang="en-US" sz="2800" b="1" dirty="0" smtClean="0">
              <a:solidFill>
                <a:srgbClr val="376092"/>
              </a:solidFill>
            </a:endParaRPr>
          </a:p>
          <a:p>
            <a:pPr>
              <a:spcAft>
                <a:spcPts val="600"/>
              </a:spcAft>
            </a:pPr>
            <a:endParaRPr lang="en-US" sz="2800" b="1" dirty="0"/>
          </a:p>
        </p:txBody>
      </p:sp>
      <p:sp>
        <p:nvSpPr>
          <p:cNvPr id="5" name="Oval 4"/>
          <p:cNvSpPr>
            <a:spLocks noChangeAspect="1"/>
          </p:cNvSpPr>
          <p:nvPr/>
        </p:nvSpPr>
        <p:spPr>
          <a:xfrm>
            <a:off x="6838033" y="5384754"/>
            <a:ext cx="600188" cy="600188"/>
          </a:xfrm>
          <a:prstGeom prst="ellipse">
            <a:avLst/>
          </a:prstGeom>
          <a:noFill/>
          <a:ln w="1016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57150" cmpd="sng">
                <a:solidFill>
                  <a:schemeClr val="tx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24015518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371</TotalTime>
  <Words>128</Words>
  <Application>Microsoft Macintosh PowerPoint</Application>
  <PresentationFormat>On-screen Show (4:3)</PresentationFormat>
  <Paragraphs>43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PPPL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ARD</dc:creator>
  <cp:lastModifiedBy>Tobin Munsat</cp:lastModifiedBy>
  <cp:revision>33</cp:revision>
  <dcterms:created xsi:type="dcterms:W3CDTF">2013-04-30T17:50:34Z</dcterms:created>
  <dcterms:modified xsi:type="dcterms:W3CDTF">2013-05-02T20:50:32Z</dcterms:modified>
</cp:coreProperties>
</file>