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0058400" cy="7772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07762" indent="-50777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017111" indent="-10314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526461" indent="-155503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2035811" indent="-207865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4930" algn="l" defTabSz="456986" rtl="0" eaLnBrk="1" latinLnBrk="0" hangingPunct="1"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1918" algn="l" defTabSz="456986" rtl="0" eaLnBrk="1" latinLnBrk="0" hangingPunct="1"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198903" algn="l" defTabSz="456986" rtl="0" eaLnBrk="1" latinLnBrk="0" hangingPunct="1"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5889" algn="l" defTabSz="456986" rtl="0" eaLnBrk="1" latinLnBrk="0" hangingPunct="1"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eg Wallace" initials="" lastIdx="6" clrIdx="0"/>
  <p:cmAuthor id="1" name="Masayuki Ono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800D9"/>
    <a:srgbClr val="B94A00"/>
    <a:srgbClr val="82CBD1"/>
    <a:srgbClr val="93D0D5"/>
    <a:srgbClr val="FFFFDF"/>
    <a:srgbClr val="80C57F"/>
    <a:srgbClr val="FFE4E6"/>
    <a:srgbClr val="C9D4FF"/>
    <a:srgbClr val="800001"/>
    <a:srgbClr val="000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2865" autoAdjust="0"/>
  </p:normalViewPr>
  <p:slideViewPr>
    <p:cSldViewPr>
      <p:cViewPr>
        <p:scale>
          <a:sx n="100" d="100"/>
          <a:sy n="100" d="100"/>
        </p:scale>
        <p:origin x="-1856" y="-352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208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1B29DD-0ADE-C74C-9924-0A0B548B34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754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685800"/>
            <a:ext cx="44386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BC5F935-ABEC-3D41-A56B-9485D00F75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020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0776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01711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52646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3581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545871" algn="l" defTabSz="5091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5043" algn="l" defTabSz="5091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4219" algn="l" defTabSz="5091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3390" algn="l" defTabSz="5091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7010647" y="1350272"/>
            <a:ext cx="2141995" cy="6117328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58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0" tIns="0" rIns="0" bIns="0"/>
          <a:lstStyle/>
          <a:p>
            <a:pPr>
              <a:defRPr/>
            </a:pPr>
            <a:endParaRPr lang="en-US" sz="1000"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2511055" y="1350272"/>
            <a:ext cx="1396748" cy="6117328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58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0" tIns="0" rIns="0" bIns="0"/>
          <a:lstStyle/>
          <a:p>
            <a:pPr>
              <a:defRPr/>
            </a:pPr>
            <a:endParaRPr lang="en-US" sz="1000">
              <a:cs typeface="Arial" panose="020B0604020202020204" pitchFamily="34" charset="0"/>
            </a:endParaRPr>
          </a:p>
        </p:txBody>
      </p:sp>
      <p:sp>
        <p:nvSpPr>
          <p:cNvPr id="6" name="TextBox 130"/>
          <p:cNvSpPr txBox="1">
            <a:spLocks noChangeArrowheads="1"/>
          </p:cNvSpPr>
          <p:nvPr userDrawn="1"/>
        </p:nvSpPr>
        <p:spPr bwMode="auto">
          <a:xfrm>
            <a:off x="1413864" y="1332662"/>
            <a:ext cx="468408" cy="375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 dirty="0" smtClean="0">
                <a:latin typeface="Arial" charset="0"/>
                <a:cs typeface="Arial" charset="0"/>
              </a:rPr>
              <a:t>18</a:t>
            </a:r>
            <a:endParaRPr lang="en-US" sz="1600" i="0" dirty="0">
              <a:latin typeface="Arial" charset="0"/>
              <a:cs typeface="Arial" charset="0"/>
            </a:endParaRPr>
          </a:p>
        </p:txBody>
      </p:sp>
      <p:sp>
        <p:nvSpPr>
          <p:cNvPr id="7" name="TextBox 155"/>
          <p:cNvSpPr txBox="1">
            <a:spLocks noChangeArrowheads="1"/>
          </p:cNvSpPr>
          <p:nvPr userDrawn="1"/>
        </p:nvSpPr>
        <p:spPr bwMode="auto">
          <a:xfrm>
            <a:off x="9253564" y="1332662"/>
            <a:ext cx="804837" cy="375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>
                <a:latin typeface="Arial" charset="0"/>
                <a:cs typeface="Arial" charset="0"/>
              </a:rPr>
              <a:t>10-12</a:t>
            </a:r>
          </a:p>
        </p:txBody>
      </p:sp>
      <p:sp>
        <p:nvSpPr>
          <p:cNvPr id="8" name="TextBox 130"/>
          <p:cNvSpPr txBox="1">
            <a:spLocks noChangeArrowheads="1"/>
          </p:cNvSpPr>
          <p:nvPr userDrawn="1"/>
        </p:nvSpPr>
        <p:spPr bwMode="auto">
          <a:xfrm>
            <a:off x="4230380" y="1332662"/>
            <a:ext cx="468408" cy="375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 dirty="0" smtClean="0">
                <a:latin typeface="Arial" charset="0"/>
                <a:cs typeface="Arial" charset="0"/>
              </a:rPr>
              <a:t>16</a:t>
            </a:r>
            <a:endParaRPr lang="en-US" sz="1600" i="0" dirty="0"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985831" y="1350272"/>
            <a:ext cx="674939" cy="6117328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58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0" tIns="0" rIns="0" bIns="0"/>
          <a:lstStyle/>
          <a:p>
            <a:pPr>
              <a:defRPr/>
            </a:pPr>
            <a:endParaRPr lang="en-US" sz="1000">
              <a:cs typeface="Arial" panose="020B0604020202020204" pitchFamily="34" charset="0"/>
            </a:endParaRPr>
          </a:p>
        </p:txBody>
      </p:sp>
      <p:sp>
        <p:nvSpPr>
          <p:cNvPr id="10" name="TextBox 155"/>
          <p:cNvSpPr txBox="1">
            <a:spLocks noChangeArrowheads="1"/>
          </p:cNvSpPr>
          <p:nvPr userDrawn="1"/>
        </p:nvSpPr>
        <p:spPr bwMode="auto">
          <a:xfrm>
            <a:off x="5968640" y="1323858"/>
            <a:ext cx="804837" cy="375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0" dirty="0">
                <a:latin typeface="Arial" charset="0"/>
                <a:cs typeface="Arial" charset="0"/>
              </a:rPr>
              <a:t>12-16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886841" y="1332753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outage</a:t>
            </a:r>
            <a:endParaRPr lang="en-US" sz="1400" b="1" dirty="0">
              <a:latin typeface="+mn-lt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7727782" y="1332753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outage</a:t>
            </a:r>
            <a:endParaRPr lang="en-US" sz="1400" b="1" dirty="0">
              <a:latin typeface="+mn-lt"/>
            </a:endParaRPr>
          </a:p>
        </p:txBody>
      </p:sp>
      <p:cxnSp>
        <p:nvCxnSpPr>
          <p:cNvPr id="13" name="Straight Connector 114"/>
          <p:cNvCxnSpPr>
            <a:cxnSpLocks noChangeShapeType="1"/>
          </p:cNvCxnSpPr>
          <p:nvPr userDrawn="1"/>
        </p:nvCxnSpPr>
        <p:spPr bwMode="auto">
          <a:xfrm flipH="1" flipV="1">
            <a:off x="685800" y="1676400"/>
            <a:ext cx="9372602" cy="1197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1"/>
          <p:cNvSpPr txBox="1">
            <a:spLocks noChangeArrowheads="1"/>
          </p:cNvSpPr>
          <p:nvPr userDrawn="1"/>
        </p:nvSpPr>
        <p:spPr bwMode="auto">
          <a:xfrm>
            <a:off x="-34010" y="1025637"/>
            <a:ext cx="1177012" cy="408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 dirty="0" smtClean="0">
                <a:solidFill>
                  <a:schemeClr val="tx1"/>
                </a:solidFill>
              </a:rPr>
              <a:t>Fiscal Year:</a:t>
            </a:r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15" name="TextBox 1"/>
          <p:cNvSpPr txBox="1">
            <a:spLocks noChangeArrowheads="1"/>
          </p:cNvSpPr>
          <p:nvPr userDrawn="1"/>
        </p:nvSpPr>
        <p:spPr bwMode="auto">
          <a:xfrm>
            <a:off x="201453" y="1389118"/>
            <a:ext cx="1205568" cy="33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 dirty="0" smtClean="0">
                <a:solidFill>
                  <a:srgbClr val="0000FF"/>
                </a:solidFill>
              </a:rPr>
              <a:t>Run Weeks:</a:t>
            </a:r>
            <a:endParaRPr lang="en-US" i="0" dirty="0">
              <a:solidFill>
                <a:srgbClr val="0000FF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64517420"/>
              </p:ext>
            </p:extLst>
          </p:nvPr>
        </p:nvGraphicFramePr>
        <p:xfrm>
          <a:off x="990599" y="1112773"/>
          <a:ext cx="9067800" cy="241309"/>
        </p:xfrm>
        <a:graphic>
          <a:graphicData uri="http://schemas.openxmlformats.org/drawingml/2006/table">
            <a:tbl>
              <a:tblPr/>
              <a:tblGrid>
                <a:gridCol w="2266950"/>
                <a:gridCol w="2266950"/>
                <a:gridCol w="2266950"/>
                <a:gridCol w="2266950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2016</a:t>
                      </a:r>
                    </a:p>
                  </a:txBody>
                  <a:tcPr marL="12851" marR="12851" marT="1270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2017</a:t>
                      </a:r>
                    </a:p>
                  </a:txBody>
                  <a:tcPr marL="12851" marR="12851" marT="1270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2018</a:t>
                      </a:r>
                    </a:p>
                  </a:txBody>
                  <a:tcPr marL="12851" marR="12851" marT="1270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2019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851" marR="12851" marT="1270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" name="Picture 16" descr="http://nstx.pppl.gov/nstx/Software/images/NSTX-U_logo_transpar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0" y="1260364"/>
            <a:ext cx="914400" cy="23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Line 9"/>
          <p:cNvSpPr>
            <a:spLocks noChangeShapeType="1"/>
          </p:cNvSpPr>
          <p:nvPr userDrawn="1"/>
        </p:nvSpPr>
        <p:spPr bwMode="auto">
          <a:xfrm>
            <a:off x="250829" y="1036638"/>
            <a:ext cx="9556751" cy="0"/>
          </a:xfrm>
          <a:prstGeom prst="line">
            <a:avLst/>
          </a:prstGeom>
          <a:noFill/>
          <a:ln w="508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0" name="Picture 5" descr="cmod_logo_official_better_color_cropped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69" y="1667641"/>
            <a:ext cx="38368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 userDrawn="1"/>
        </p:nvSpPr>
        <p:spPr>
          <a:xfrm>
            <a:off x="1524000" y="1811923"/>
            <a:ext cx="1752600" cy="1692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C-Mod</a:t>
            </a:r>
            <a:r>
              <a:rPr lang="en-US" sz="1200" baseline="0" dirty="0" smtClean="0"/>
              <a:t> </a:t>
            </a:r>
            <a:r>
              <a:rPr lang="en-US" sz="1200" dirty="0" smtClean="0"/>
              <a:t>operation</a:t>
            </a:r>
            <a:endParaRPr lang="en-US" sz="1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3352800" y="1811923"/>
            <a:ext cx="2209800" cy="1692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C-Mod data</a:t>
            </a:r>
            <a:r>
              <a:rPr lang="en-US" sz="1200" baseline="0" dirty="0" smtClean="0"/>
              <a:t> analysis</a:t>
            </a:r>
            <a:endParaRPr lang="en-US" sz="1200" dirty="0"/>
          </a:p>
        </p:txBody>
      </p:sp>
      <p:cxnSp>
        <p:nvCxnSpPr>
          <p:cNvPr id="24" name="Straight Connector 114"/>
          <p:cNvCxnSpPr>
            <a:cxnSpLocks noChangeShapeType="1"/>
          </p:cNvCxnSpPr>
          <p:nvPr userDrawn="1"/>
        </p:nvCxnSpPr>
        <p:spPr bwMode="auto">
          <a:xfrm flipH="1">
            <a:off x="76200" y="2133600"/>
            <a:ext cx="998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1"/>
          <p:cNvSpPr/>
          <p:nvPr userDrawn="1"/>
        </p:nvSpPr>
        <p:spPr bwMode="auto">
          <a:xfrm>
            <a:off x="1" y="7467600"/>
            <a:ext cx="10058399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22" name="Straight Connector 114"/>
          <p:cNvCxnSpPr>
            <a:cxnSpLocks noChangeShapeType="1"/>
          </p:cNvCxnSpPr>
          <p:nvPr userDrawn="1"/>
        </p:nvCxnSpPr>
        <p:spPr bwMode="auto">
          <a:xfrm flipH="1">
            <a:off x="0" y="7467600"/>
            <a:ext cx="1005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478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371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4782" y="-82734"/>
            <a:ext cx="10063181" cy="1063821"/>
          </a:xfrm>
          <a:prstGeom prst="rect">
            <a:avLst/>
          </a:prstGeom>
          <a:solidFill>
            <a:srgbClr val="93D0D5"/>
          </a:solidFill>
          <a:ln>
            <a:noFill/>
          </a:ln>
          <a:effectLst/>
        </p:spPr>
        <p:txBody>
          <a:bodyPr wrap="square" lIns="0" tIns="146304" rIns="91440" bIns="45720" rtlCol="0">
            <a:spAutoFit/>
          </a:bodyPr>
          <a:lstStyle/>
          <a:p>
            <a:pPr marL="507822" lvl="1" indent="0">
              <a:lnSpc>
                <a:spcPct val="80000"/>
              </a:lnSpc>
            </a:pPr>
            <a:endParaRPr lang="en-US" sz="2400" b="1" dirty="0" smtClean="0">
              <a:solidFill>
                <a:srgbClr val="FF6600"/>
              </a:solidFill>
            </a:endParaRPr>
          </a:p>
        </p:txBody>
      </p:sp>
      <p:sp>
        <p:nvSpPr>
          <p:cNvPr id="6" name="Line 9"/>
          <p:cNvSpPr>
            <a:spLocks noChangeShapeType="1"/>
          </p:cNvSpPr>
          <p:nvPr userDrawn="1"/>
        </p:nvSpPr>
        <p:spPr bwMode="auto">
          <a:xfrm>
            <a:off x="0" y="975519"/>
            <a:ext cx="10058399" cy="0"/>
          </a:xfrm>
          <a:prstGeom prst="line">
            <a:avLst/>
          </a:prstGeom>
          <a:noFill/>
          <a:ln w="508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31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35" tIns="50917" rIns="101835" bIns="5091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13565"/>
            <a:ext cx="9052560" cy="5129425"/>
          </a:xfrm>
          <a:prstGeom prst="rect">
            <a:avLst/>
          </a:prstGeom>
        </p:spPr>
        <p:txBody>
          <a:bodyPr lIns="101835" tIns="50917" rIns="101835" bIns="5091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35" tIns="50917" rIns="101835" bIns="50917"/>
          <a:lstStyle/>
          <a:p>
            <a:fld id="{3F7A6F64-B159-A743-B0B3-1C07F6E51A62}" type="datetime1">
              <a:rPr lang="en-US" smtClean="0"/>
              <a:pPr/>
              <a:t>3/1/16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35" tIns="50917" rIns="101835" bIns="50917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35" tIns="50917" rIns="101835" bIns="50917"/>
          <a:lstStyle/>
          <a:p>
            <a:fld id="{89F921D8-87E2-BC45-8712-EBD31B8B2E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83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"/>
          <p:cNvSpPr>
            <a:spLocks noChangeShapeType="1"/>
          </p:cNvSpPr>
          <p:nvPr userDrawn="1"/>
        </p:nvSpPr>
        <p:spPr bwMode="auto">
          <a:xfrm>
            <a:off x="419100" y="1295400"/>
            <a:ext cx="9220200" cy="0"/>
          </a:xfrm>
          <a:prstGeom prst="line">
            <a:avLst/>
          </a:prstGeom>
          <a:noFill/>
          <a:ln w="762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Line 4"/>
          <p:cNvSpPr>
            <a:spLocks noChangeShapeType="1"/>
          </p:cNvSpPr>
          <p:nvPr userDrawn="1"/>
        </p:nvSpPr>
        <p:spPr bwMode="auto">
          <a:xfrm>
            <a:off x="419100" y="6303963"/>
            <a:ext cx="9220200" cy="0"/>
          </a:xfrm>
          <a:prstGeom prst="line">
            <a:avLst/>
          </a:prstGeom>
          <a:noFill/>
          <a:ln w="762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24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"/>
          <p:cNvSpPr>
            <a:spLocks noChangeShapeType="1"/>
          </p:cNvSpPr>
          <p:nvPr userDrawn="1"/>
        </p:nvSpPr>
        <p:spPr bwMode="auto">
          <a:xfrm>
            <a:off x="419100" y="1295400"/>
            <a:ext cx="9220200" cy="0"/>
          </a:xfrm>
          <a:prstGeom prst="line">
            <a:avLst/>
          </a:prstGeom>
          <a:noFill/>
          <a:ln w="762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Line 4"/>
          <p:cNvSpPr>
            <a:spLocks noChangeShapeType="1"/>
          </p:cNvSpPr>
          <p:nvPr userDrawn="1"/>
        </p:nvSpPr>
        <p:spPr bwMode="auto">
          <a:xfrm>
            <a:off x="419100" y="6303963"/>
            <a:ext cx="7277100" cy="0"/>
          </a:xfrm>
          <a:prstGeom prst="line">
            <a:avLst/>
          </a:prstGeom>
          <a:noFill/>
          <a:ln w="762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4" name="Picture 3" descr="http://nstx.pppl.gov/nstx/Software/images/NSTX-U_logo_transpar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882" y="6077410"/>
            <a:ext cx="1627508" cy="418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MIT PSFC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096000"/>
            <a:ext cx="1142999" cy="383811"/>
          </a:xfrm>
          <a:prstGeom prst="rect">
            <a:avLst/>
          </a:prstGeom>
        </p:spPr>
      </p:pic>
      <p:sp>
        <p:nvSpPr>
          <p:cNvPr id="6" name="Line 4"/>
          <p:cNvSpPr>
            <a:spLocks noChangeShapeType="1"/>
          </p:cNvSpPr>
          <p:nvPr userDrawn="1"/>
        </p:nvSpPr>
        <p:spPr bwMode="auto">
          <a:xfrm>
            <a:off x="9448799" y="6307082"/>
            <a:ext cx="178677" cy="0"/>
          </a:xfrm>
          <a:prstGeom prst="line">
            <a:avLst/>
          </a:prstGeom>
          <a:noFill/>
          <a:ln w="762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63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250829" y="1036638"/>
            <a:ext cx="9556751" cy="0"/>
          </a:xfrm>
          <a:prstGeom prst="line">
            <a:avLst/>
          </a:prstGeom>
          <a:noFill/>
          <a:ln w="508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7" name="Picture 6" descr="MIT PSF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248" y="856790"/>
            <a:ext cx="1056752" cy="35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4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250829" y="975519"/>
            <a:ext cx="7597771" cy="0"/>
          </a:xfrm>
          <a:prstGeom prst="line">
            <a:avLst/>
          </a:prstGeom>
          <a:noFill/>
          <a:ln w="508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3" name="Picture 2" descr="http://nstx.pppl.gov/nstx/Software/images/NSTX-U_logo_transpar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492" y="762000"/>
            <a:ext cx="1627508" cy="418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9601200" y="975519"/>
            <a:ext cx="282571" cy="0"/>
          </a:xfrm>
          <a:prstGeom prst="line">
            <a:avLst/>
          </a:prstGeom>
          <a:noFill/>
          <a:ln w="508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5" descr="MIT PSFC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780590"/>
            <a:ext cx="1142999" cy="38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8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9"/>
          <p:cNvSpPr>
            <a:spLocks noChangeShapeType="1"/>
          </p:cNvSpPr>
          <p:nvPr userDrawn="1"/>
        </p:nvSpPr>
        <p:spPr bwMode="auto">
          <a:xfrm>
            <a:off x="250829" y="1036638"/>
            <a:ext cx="9556751" cy="0"/>
          </a:xfrm>
          <a:prstGeom prst="line">
            <a:avLst/>
          </a:prstGeom>
          <a:noFill/>
          <a:ln w="508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8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250829" y="1036638"/>
            <a:ext cx="9556751" cy="0"/>
          </a:xfrm>
          <a:prstGeom prst="line">
            <a:avLst/>
          </a:prstGeom>
          <a:noFill/>
          <a:ln w="508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09600"/>
            <a:ext cx="838200" cy="868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480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4782" y="2978"/>
            <a:ext cx="10063181" cy="1063821"/>
          </a:xfrm>
          <a:prstGeom prst="rect">
            <a:avLst/>
          </a:prstGeom>
          <a:solidFill>
            <a:srgbClr val="93D0D5"/>
          </a:solidFill>
          <a:ln>
            <a:noFill/>
          </a:ln>
          <a:effectLst/>
        </p:spPr>
        <p:txBody>
          <a:bodyPr wrap="square" lIns="0" tIns="146304" rIns="91440" bIns="45720" rtlCol="0">
            <a:spAutoFit/>
          </a:bodyPr>
          <a:lstStyle/>
          <a:p>
            <a:pPr marL="507822" lvl="1" indent="0">
              <a:lnSpc>
                <a:spcPct val="80000"/>
              </a:lnSpc>
            </a:pPr>
            <a:endParaRPr lang="en-US" sz="2400" b="1" dirty="0" smtClean="0">
              <a:solidFill>
                <a:srgbClr val="FF6600"/>
              </a:solidFill>
            </a:endParaRP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250829" y="1036638"/>
            <a:ext cx="9556751" cy="0"/>
          </a:xfrm>
          <a:prstGeom prst="line">
            <a:avLst/>
          </a:prstGeom>
          <a:noFill/>
          <a:ln w="508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7" name="Picture 6" descr="MIT PSF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248" y="856790"/>
            <a:ext cx="1056752" cy="35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4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4782" y="-82734"/>
            <a:ext cx="10063181" cy="1063821"/>
          </a:xfrm>
          <a:prstGeom prst="rect">
            <a:avLst/>
          </a:prstGeom>
          <a:solidFill>
            <a:srgbClr val="93D0D5"/>
          </a:solidFill>
          <a:ln>
            <a:noFill/>
          </a:ln>
          <a:effectLst/>
        </p:spPr>
        <p:txBody>
          <a:bodyPr wrap="square" lIns="0" tIns="146304" rIns="91440" bIns="45720" rtlCol="0">
            <a:spAutoFit/>
          </a:bodyPr>
          <a:lstStyle/>
          <a:p>
            <a:pPr marL="507822" lvl="1" indent="0">
              <a:lnSpc>
                <a:spcPct val="80000"/>
              </a:lnSpc>
            </a:pPr>
            <a:endParaRPr lang="en-US" sz="2400" b="1" dirty="0" smtClean="0">
              <a:solidFill>
                <a:srgbClr val="FF6600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7848600" y="762000"/>
            <a:ext cx="17526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Line 9"/>
          <p:cNvSpPr>
            <a:spLocks noChangeShapeType="1"/>
          </p:cNvSpPr>
          <p:nvPr userDrawn="1"/>
        </p:nvSpPr>
        <p:spPr bwMode="auto">
          <a:xfrm>
            <a:off x="1" y="975519"/>
            <a:ext cx="7848600" cy="0"/>
          </a:xfrm>
          <a:prstGeom prst="line">
            <a:avLst/>
          </a:prstGeom>
          <a:noFill/>
          <a:ln w="508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8" name="Picture 7" descr="http://nstx.pppl.gov/nstx/Software/images/NSTX-U_logo_transpar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492" y="762000"/>
            <a:ext cx="1627508" cy="418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9601200" y="975519"/>
            <a:ext cx="457200" cy="0"/>
          </a:xfrm>
          <a:prstGeom prst="line">
            <a:avLst/>
          </a:prstGeom>
          <a:noFill/>
          <a:ln w="508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35" tIns="50917" rIns="101835" bIns="50917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 descr="MIT PSFC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780590"/>
            <a:ext cx="1142999" cy="38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77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81" r:id="rId2"/>
    <p:sldLayoutId id="2147483886" r:id="rId3"/>
    <p:sldLayoutId id="2147483868" r:id="rId4"/>
    <p:sldLayoutId id="2147483884" r:id="rId5"/>
    <p:sldLayoutId id="2147483887" r:id="rId6"/>
    <p:sldLayoutId id="2147483885" r:id="rId7"/>
    <p:sldLayoutId id="2147483883" r:id="rId8"/>
    <p:sldLayoutId id="2147483888" r:id="rId9"/>
    <p:sldLayoutId id="2147483869" r:id="rId10"/>
    <p:sldLayoutId id="2147483889" r:id="rId11"/>
    <p:sldLayoutId id="214748388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509174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1018348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527523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2036696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80821" indent="-380821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6702" indent="-317352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  <a:ea typeface="+mn-ea"/>
        </a:defRPr>
      </a:lvl2pPr>
      <a:lvl3pPr marL="1272580" indent="-253884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</a:defRPr>
      </a:lvl3pPr>
      <a:lvl4pPr marL="1781930" indent="-253884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+mn-ea"/>
        </a:defRPr>
      </a:lvl4pPr>
      <a:lvl5pPr marL="2291278" indent="-253884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5pPr>
      <a:lvl6pPr marL="2800457" indent="-25458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3309632" indent="-25458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818805" indent="-25458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4327978" indent="-25458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091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74" algn="l" defTabSz="5091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348" algn="l" defTabSz="5091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523" algn="l" defTabSz="5091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696" algn="l" defTabSz="5091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871" algn="l" defTabSz="5091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043" algn="l" defTabSz="5091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219" algn="l" defTabSz="5091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390" algn="l" defTabSz="5091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752600" y="2209800"/>
            <a:ext cx="1447800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400" dirty="0" smtClean="0"/>
              <a:t>Hire Post-doc or Jr. Scientist</a:t>
            </a:r>
            <a:endParaRPr lang="en-US" sz="1400" dirty="0"/>
          </a:p>
        </p:txBody>
      </p:sp>
      <p:sp>
        <p:nvSpPr>
          <p:cNvPr id="20" name="Rectangle 37"/>
          <p:cNvSpPr>
            <a:spLocks noChangeArrowheads="1"/>
          </p:cNvSpPr>
          <p:nvPr/>
        </p:nvSpPr>
        <p:spPr bwMode="auto">
          <a:xfrm>
            <a:off x="1981200" y="228600"/>
            <a:ext cx="6324600" cy="49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01858" tIns="50929" rIns="101858" bIns="50929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b="1" dirty="0" smtClean="0"/>
              <a:t>Boundary Physics: </a:t>
            </a:r>
            <a:r>
              <a:rPr lang="en-US" sz="2800" b="1" dirty="0" smtClean="0">
                <a:solidFill>
                  <a:srgbClr val="000090"/>
                </a:solidFill>
              </a:rPr>
              <a:t>Augmented GPI</a:t>
            </a:r>
            <a:endParaRPr lang="en-US" sz="2800" b="1" dirty="0">
              <a:solidFill>
                <a:srgbClr val="00009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" y="3352800"/>
            <a:ext cx="2009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Project Tasks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895600" y="4038600"/>
            <a:ext cx="1066800" cy="13388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400" dirty="0" smtClean="0"/>
              <a:t>Initial analysis using existing NSTX-U GPI data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286000" y="2743201"/>
            <a:ext cx="914400" cy="9143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400" dirty="0" smtClean="0"/>
              <a:t>Port GPI analysis codes to PPPL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3505200" y="2209800"/>
            <a:ext cx="1219200" cy="9079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400" dirty="0" smtClean="0"/>
              <a:t>Design coupling to existing GPI view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505200" y="3200400"/>
            <a:ext cx="2286000" cy="2616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400" dirty="0" smtClean="0"/>
              <a:t>CDR, PDR, FDR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4343400" y="4260503"/>
            <a:ext cx="1295400" cy="6617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000" dirty="0" smtClean="0"/>
              <a:t>Install initial view-sharing of APD-based &amp; camera-based GPI</a:t>
            </a:r>
            <a:endParaRPr lang="en-US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5791200" y="4038600"/>
            <a:ext cx="1295400" cy="9079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400" dirty="0" smtClean="0"/>
              <a:t>First Experiments with APD-based GPI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35873" y="5804356"/>
            <a:ext cx="2642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Off-site Personnel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3352800" y="5640288"/>
            <a:ext cx="6705600" cy="2154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400" dirty="0" smtClean="0"/>
              <a:t>1 FTE Scientist</a:t>
            </a:r>
            <a:endParaRPr lang="en-US" sz="1400" dirty="0"/>
          </a:p>
        </p:txBody>
      </p:sp>
      <p:cxnSp>
        <p:nvCxnSpPr>
          <p:cNvPr id="39" name="Straight Connector 114"/>
          <p:cNvCxnSpPr>
            <a:cxnSpLocks noChangeShapeType="1"/>
          </p:cNvCxnSpPr>
          <p:nvPr/>
        </p:nvCxnSpPr>
        <p:spPr bwMode="auto">
          <a:xfrm flipH="1">
            <a:off x="76200" y="5486400"/>
            <a:ext cx="998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4343400" y="3505200"/>
            <a:ext cx="1295400" cy="6617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000" dirty="0" smtClean="0"/>
              <a:t>Prepare onsite facilities (space near existing GPI, rack-space, etc.)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3962400" y="5029200"/>
            <a:ext cx="6096000" cy="2616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400" dirty="0" smtClean="0"/>
              <a:t>Data Analysis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6096000" y="2362200"/>
            <a:ext cx="3048000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400" dirty="0" smtClean="0"/>
              <a:t>Design &amp; install separate view for APD-based GPI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9144000" y="4343400"/>
            <a:ext cx="914400" cy="4770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400" smtClean="0"/>
              <a:t>Experi-ments</a:t>
            </a:r>
            <a:endParaRPr lang="en-US" sz="1400" dirty="0"/>
          </a:p>
        </p:txBody>
      </p:sp>
      <p:cxnSp>
        <p:nvCxnSpPr>
          <p:cNvPr id="47" name="Straight Connector 114"/>
          <p:cNvCxnSpPr>
            <a:cxnSpLocks noChangeShapeType="1"/>
          </p:cNvCxnSpPr>
          <p:nvPr/>
        </p:nvCxnSpPr>
        <p:spPr bwMode="auto">
          <a:xfrm flipH="1">
            <a:off x="76200" y="6705600"/>
            <a:ext cx="998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TextBox 48"/>
          <p:cNvSpPr txBox="1"/>
          <p:nvPr/>
        </p:nvSpPr>
        <p:spPr>
          <a:xfrm>
            <a:off x="0" y="6942891"/>
            <a:ext cx="2648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On-site Personnel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3276600" y="5983033"/>
            <a:ext cx="1752600" cy="2154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400" dirty="0" smtClean="0"/>
              <a:t>1 FTE Scientist/PD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2590800" y="6324600"/>
            <a:ext cx="2362200" cy="2154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400" dirty="0" smtClean="0"/>
              <a:t>1 FTE Grad Student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4953000" y="7252156"/>
            <a:ext cx="5029200" cy="2154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400" dirty="0" smtClean="0"/>
              <a:t>1 FTE Grad Student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4953000" y="6871156"/>
            <a:ext cx="5105400" cy="2154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1400" dirty="0" smtClean="0"/>
              <a:t>1 FTE Scientist/post doc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6096000" y="2971800"/>
            <a:ext cx="3048000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0" rtlCol="0">
            <a:spAutoFit/>
          </a:bodyPr>
          <a:lstStyle/>
          <a:p>
            <a:pPr algn="ctr"/>
            <a:r>
              <a:rPr lang="en-US" sz="1400" dirty="0" smtClean="0"/>
              <a:t>Repair/replace 90-fiber bundle used for APD-based</a:t>
            </a:r>
            <a:endParaRPr lang="en-US" sz="1400" dirty="0"/>
          </a:p>
        </p:txBody>
      </p:sp>
      <p:sp>
        <p:nvSpPr>
          <p:cNvPr id="29" name="Rectangle 37"/>
          <p:cNvSpPr>
            <a:spLocks noChangeArrowheads="1"/>
          </p:cNvSpPr>
          <p:nvPr/>
        </p:nvSpPr>
        <p:spPr bwMode="auto">
          <a:xfrm>
            <a:off x="67440" y="7461362"/>
            <a:ext cx="3666359" cy="32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01858" tIns="50929" rIns="101858" bIns="50929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b="1" dirty="0" smtClean="0"/>
              <a:t>MIT lead scientist: </a:t>
            </a:r>
            <a:r>
              <a:rPr lang="en-US" sz="1600" dirty="0" smtClean="0"/>
              <a:t>Jim Terry</a:t>
            </a:r>
            <a:endParaRPr lang="en-US" sz="1600" dirty="0">
              <a:solidFill>
                <a:srgbClr val="000090"/>
              </a:solidFill>
            </a:endParaRPr>
          </a:p>
        </p:txBody>
      </p:sp>
      <p:sp>
        <p:nvSpPr>
          <p:cNvPr id="30" name="Rectangle 37"/>
          <p:cNvSpPr>
            <a:spLocks noChangeArrowheads="1"/>
          </p:cNvSpPr>
          <p:nvPr/>
        </p:nvSpPr>
        <p:spPr bwMode="auto">
          <a:xfrm>
            <a:off x="5181601" y="7443844"/>
            <a:ext cx="4800599" cy="32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01858" tIns="50929" rIns="101858" bIns="50929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b="1" dirty="0" smtClean="0"/>
              <a:t>PPPL contacts: </a:t>
            </a:r>
            <a:r>
              <a:rPr lang="en-US" sz="16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Stewart </a:t>
            </a:r>
            <a:r>
              <a:rPr lang="en-US" sz="1600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Zweben</a:t>
            </a:r>
            <a:r>
              <a:rPr lang="en-US" sz="16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, Brent </a:t>
            </a:r>
            <a:r>
              <a:rPr lang="en-US" sz="16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Stratton</a:t>
            </a:r>
            <a:endParaRPr lang="en-US" sz="16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559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10722</TotalTime>
  <Words>149</Words>
  <Application>Microsoft Macintosh PowerPoint</Application>
  <PresentationFormat>Custom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Manager/>
  <Company>MIT PSFC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Brian LaBombard</dc:creator>
  <cp:keywords/>
  <dc:description/>
  <cp:lastModifiedBy>Masayuki Ono</cp:lastModifiedBy>
  <cp:revision>520</cp:revision>
  <cp:lastPrinted>2015-02-20T14:46:50Z</cp:lastPrinted>
  <dcterms:created xsi:type="dcterms:W3CDTF">2009-03-28T15:56:57Z</dcterms:created>
  <dcterms:modified xsi:type="dcterms:W3CDTF">2016-03-01T18:47:13Z</dcterms:modified>
  <cp:category/>
</cp:coreProperties>
</file>